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6"/>
  </p:notesMasterIdLst>
  <p:handoutMasterIdLst>
    <p:handoutMasterId r:id="rId27"/>
  </p:handoutMasterIdLst>
  <p:sldIdLst>
    <p:sldId id="256" r:id="rId2"/>
    <p:sldId id="258" r:id="rId3"/>
    <p:sldId id="272" r:id="rId4"/>
    <p:sldId id="275" r:id="rId5"/>
    <p:sldId id="273" r:id="rId6"/>
    <p:sldId id="276" r:id="rId7"/>
    <p:sldId id="257" r:id="rId8"/>
    <p:sldId id="260" r:id="rId9"/>
    <p:sldId id="261" r:id="rId10"/>
    <p:sldId id="262" r:id="rId11"/>
    <p:sldId id="263" r:id="rId12"/>
    <p:sldId id="264" r:id="rId13"/>
    <p:sldId id="265" r:id="rId14"/>
    <p:sldId id="266" r:id="rId15"/>
    <p:sldId id="267" r:id="rId16"/>
    <p:sldId id="279" r:id="rId17"/>
    <p:sldId id="268" r:id="rId18"/>
    <p:sldId id="269" r:id="rId19"/>
    <p:sldId id="270" r:id="rId20"/>
    <p:sldId id="271" r:id="rId21"/>
    <p:sldId id="277" r:id="rId22"/>
    <p:sldId id="278" r:id="rId23"/>
    <p:sldId id="280" r:id="rId24"/>
    <p:sldId id="2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B63417-4C2A-4722-98D5-FAFCAA1F8555}" type="datetimeFigureOut">
              <a:rPr lang="en-GB" smtClean="0"/>
              <a:t>14/09/2014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EED4D2-A7B6-4C5C-B720-7493FBFC871B}"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72CCB8-855A-4630-8624-43CE697AAD24}" type="datetimeFigureOut">
              <a:rPr lang="en-GB" smtClean="0"/>
              <a:pPr/>
              <a:t>14/09/2014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060B04-A26C-49A4-B72D-FBF3D8C56FCC}" type="slidenum">
              <a:rPr lang="en-GB" smtClean="0"/>
              <a:pPr/>
              <a:t>‹#›</a:t>
            </a:fld>
            <a:endParaRPr lang="en-GB"/>
          </a:p>
        </p:txBody>
      </p:sp>
    </p:spTree>
    <p:extLst>
      <p:ext uri="{BB962C8B-B14F-4D97-AF65-F5344CB8AC3E}">
        <p14:creationId xmlns:p14="http://schemas.microsoft.com/office/powerpoint/2010/main" xmlns="" val="4054157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he duty to ascertain and evaluate all the </a:t>
            </a:r>
          </a:p>
          <a:p>
            <a:r>
              <a:rPr lang="en-GB" sz="1200" kern="1200" dirty="0" smtClean="0">
                <a:solidFill>
                  <a:schemeClr val="tx1"/>
                </a:solidFill>
                <a:latin typeface="+mn-lt"/>
                <a:ea typeface="+mn-ea"/>
                <a:cs typeface="+mn-cs"/>
              </a:rPr>
              <a:t>relevant facts is shared between the applicant and </a:t>
            </a:r>
          </a:p>
          <a:p>
            <a:r>
              <a:rPr lang="en-GB" sz="1200" kern="1200" dirty="0" smtClean="0">
                <a:solidFill>
                  <a:schemeClr val="tx1"/>
                </a:solidFill>
                <a:latin typeface="+mn-lt"/>
                <a:ea typeface="+mn-ea"/>
                <a:cs typeface="+mn-cs"/>
              </a:rPr>
              <a:t>the examiner. I</a:t>
            </a:r>
          </a:p>
          <a:p>
            <a:endParaRPr lang="en-GB" dirty="0"/>
          </a:p>
        </p:txBody>
      </p:sp>
      <p:sp>
        <p:nvSpPr>
          <p:cNvPr id="4" name="Slide Number Placeholder 3"/>
          <p:cNvSpPr>
            <a:spLocks noGrp="1"/>
          </p:cNvSpPr>
          <p:nvPr>
            <p:ph type="sldNum" sz="quarter" idx="10"/>
          </p:nvPr>
        </p:nvSpPr>
        <p:spPr/>
        <p:txBody>
          <a:bodyPr/>
          <a:lstStyle/>
          <a:p>
            <a:fld id="{D0060B04-A26C-49A4-B72D-FBF3D8C56FC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060B04-A26C-49A4-B72D-FBF3D8C56FCC}" type="slidenum">
              <a:rPr lang="en-GB" smtClean="0"/>
              <a:pPr/>
              <a:t>7</a:t>
            </a:fld>
            <a:endParaRPr lang="en-GB"/>
          </a:p>
        </p:txBody>
      </p:sp>
    </p:spTree>
    <p:extLst>
      <p:ext uri="{BB962C8B-B14F-4D97-AF65-F5344CB8AC3E}">
        <p14:creationId xmlns:p14="http://schemas.microsoft.com/office/powerpoint/2010/main" xmlns="" val="858239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060B04-A26C-49A4-B72D-FBF3D8C56FC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46245D3-1407-47B4-9844-E7F74AE0F4C4}" type="datetime1">
              <a:rPr lang="en-GB" smtClean="0"/>
              <a:t>14/09/2014</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AFCA867-B36B-4EC0-82BE-136811EF630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69DCE8-6C56-4A3B-AE87-41BDA8152A03}" type="datetime1">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CA867-B36B-4EC0-82BE-136811EF630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718472-13CF-4EB7-971E-00936F2EA8B5}" type="datetime1">
              <a:rPr lang="en-GB" smtClean="0"/>
              <a:t>14/09/2014</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AFCA867-B36B-4EC0-82BE-136811EF630F}"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EB2ED26-6B1D-47A0-9A6B-DCD34B247840}" type="datetime1">
              <a:rPr lang="en-GB" smtClean="0"/>
              <a:t>14/09/2014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AFCA867-B36B-4EC0-82BE-136811EF630F}"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0F35262-9894-4083-9D32-ACB46DD7467A}" type="datetime1">
              <a:rPr lang="en-GB" smtClean="0"/>
              <a:t>14/09/2014</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AFCA867-B36B-4EC0-82BE-136811EF630F}"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7D28ABC-D623-4B74-9153-078CD81D2954}" type="datetime1">
              <a:rPr lang="en-GB" smtClean="0"/>
              <a:t>14/09/2014</a:t>
            </a:fld>
            <a:endParaRPr lang="en-GB"/>
          </a:p>
        </p:txBody>
      </p:sp>
      <p:sp>
        <p:nvSpPr>
          <p:cNvPr id="10" name="Slide Number Placeholder 9"/>
          <p:cNvSpPr>
            <a:spLocks noGrp="1"/>
          </p:cNvSpPr>
          <p:nvPr>
            <p:ph type="sldNum" sz="quarter" idx="16"/>
          </p:nvPr>
        </p:nvSpPr>
        <p:spPr/>
        <p:txBody>
          <a:bodyPr rtlCol="0"/>
          <a:lstStyle/>
          <a:p>
            <a:fld id="{AAFCA867-B36B-4EC0-82BE-136811EF630F}"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414A089-C753-4C9A-B265-141D95CB4D24}" type="datetime1">
              <a:rPr lang="en-GB" smtClean="0"/>
              <a:t>14/09/2014</a:t>
            </a:fld>
            <a:endParaRPr lang="en-GB"/>
          </a:p>
        </p:txBody>
      </p:sp>
      <p:sp>
        <p:nvSpPr>
          <p:cNvPr id="12" name="Slide Number Placeholder 11"/>
          <p:cNvSpPr>
            <a:spLocks noGrp="1"/>
          </p:cNvSpPr>
          <p:nvPr>
            <p:ph type="sldNum" sz="quarter" idx="16"/>
          </p:nvPr>
        </p:nvSpPr>
        <p:spPr/>
        <p:txBody>
          <a:bodyPr rtlCol="0"/>
          <a:lstStyle/>
          <a:p>
            <a:fld id="{AAFCA867-B36B-4EC0-82BE-136811EF630F}"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3252C7-0244-4D5E-A5E4-3CC148B6C456}" type="datetime1">
              <a:rPr lang="en-GB" smtClean="0"/>
              <a:t>14/09/2014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AFCA867-B36B-4EC0-82BE-136811EF630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31E77-74B5-4B8B-A7E7-7BAC0FC40C4D}" type="datetime1">
              <a:rPr lang="en-GB" smtClean="0"/>
              <a:t>14/09/2014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AFCA867-B36B-4EC0-82BE-136811EF630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585E34-7A0D-437C-9B95-E449456E3677}" type="datetime1">
              <a:rPr lang="en-GB" smtClean="0"/>
              <a:t>14/09/2014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AFCA867-B36B-4EC0-82BE-136811EF630F}"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C2D2A8B-9456-4144-B4BD-CF9C35DC9769}" type="datetime1">
              <a:rPr lang="en-GB" smtClean="0"/>
              <a:t>14/09/2014</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AFCA867-B36B-4EC0-82BE-136811EF630F}"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2834BF9-9E05-4CF0-B81C-A7ABECD1CF43}" type="datetime1">
              <a:rPr lang="en-GB" smtClean="0"/>
              <a:t>14/09/2014</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AFCA867-B36B-4EC0-82BE-136811EF630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kent.ac.uk/law/clinic/how_children_become_failed_asylum-seeker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Failed asylum-seekers- what </a:t>
            </a:r>
            <a:r>
              <a:rPr lang="en-GB" dirty="0" smtClean="0"/>
              <a:t>do their cases show us about </a:t>
            </a:r>
            <a:r>
              <a:rPr lang="en-GB" dirty="0" smtClean="0"/>
              <a:t>a durable </a:t>
            </a:r>
            <a:r>
              <a:rPr lang="en-GB" dirty="0" smtClean="0"/>
              <a:t>solution? </a:t>
            </a:r>
            <a:r>
              <a:rPr lang="en-GB" dirty="0" smtClean="0"/>
              <a:t/>
            </a:r>
            <a:br>
              <a:rPr lang="en-GB" dirty="0" smtClean="0"/>
            </a:br>
            <a:r>
              <a:rPr lang="en-GB" cap="none" dirty="0" smtClean="0"/>
              <a:t>UK Connect Conference 19/9/2014</a:t>
            </a:r>
            <a:endParaRPr lang="en-GB" dirty="0"/>
          </a:p>
        </p:txBody>
      </p:sp>
      <p:sp>
        <p:nvSpPr>
          <p:cNvPr id="3" name="Subtitle 2"/>
          <p:cNvSpPr>
            <a:spLocks noGrp="1"/>
          </p:cNvSpPr>
          <p:nvPr>
            <p:ph type="subTitle" idx="1"/>
          </p:nvPr>
        </p:nvSpPr>
        <p:spPr/>
        <p:txBody>
          <a:bodyPr/>
          <a:lstStyle/>
          <a:p>
            <a:r>
              <a:rPr lang="en-GB" dirty="0" smtClean="0"/>
              <a:t>Sheona York, Kent Law Clinic, University of Kent</a:t>
            </a:r>
            <a:endParaRPr lang="en-GB" dirty="0"/>
          </a:p>
        </p:txBody>
      </p:sp>
      <p:sp>
        <p:nvSpPr>
          <p:cNvPr id="4" name="Slide Number Placeholder 3"/>
          <p:cNvSpPr>
            <a:spLocks noGrp="1"/>
          </p:cNvSpPr>
          <p:nvPr>
            <p:ph type="sldNum" sz="quarter" idx="12"/>
          </p:nvPr>
        </p:nvSpPr>
        <p:spPr/>
        <p:txBody>
          <a:bodyPr/>
          <a:lstStyle/>
          <a:p>
            <a:fld id="{AAFCA867-B36B-4EC0-82BE-136811EF630F}" type="slidenum">
              <a:rPr lang="en-GB" smtClean="0"/>
              <a:pPr/>
              <a:t>1</a:t>
            </a:fld>
            <a:endParaRPr lang="en-GB"/>
          </a:p>
        </p:txBody>
      </p:sp>
    </p:spTree>
    <p:extLst>
      <p:ext uri="{BB962C8B-B14F-4D97-AF65-F5344CB8AC3E}">
        <p14:creationId xmlns:p14="http://schemas.microsoft.com/office/powerpoint/2010/main" xmlns="" val="2865809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assessments:</a:t>
            </a:r>
            <a:endParaRPr lang="en-GB" dirty="0"/>
          </a:p>
        </p:txBody>
      </p:sp>
      <p:sp>
        <p:nvSpPr>
          <p:cNvPr id="3" name="Content Placeholder 2"/>
          <p:cNvSpPr>
            <a:spLocks noGrp="1"/>
          </p:cNvSpPr>
          <p:nvPr>
            <p:ph sz="quarter" idx="1"/>
          </p:nvPr>
        </p:nvSpPr>
        <p:spPr>
          <a:xfrm>
            <a:off x="612648" y="1600200"/>
            <a:ext cx="8153400" cy="4997152"/>
          </a:xfrm>
        </p:spPr>
        <p:txBody>
          <a:bodyPr>
            <a:normAutofit fontScale="92500" lnSpcReduction="20000"/>
          </a:bodyPr>
          <a:lstStyle/>
          <a:p>
            <a:r>
              <a:rPr lang="en-GB" dirty="0" smtClean="0"/>
              <a:t>16 of our 20 case examples had been age disputed, some by only a few months, others by 1-3 years. Always older than their claimed age.</a:t>
            </a:r>
          </a:p>
          <a:p>
            <a:r>
              <a:rPr lang="en-GB" dirty="0" smtClean="0"/>
              <a:t>The Home Office often relied on 1-page summaries from Social Services. A full report was not always available, even by the time of an appeal.</a:t>
            </a:r>
          </a:p>
          <a:p>
            <a:r>
              <a:rPr lang="en-GB" dirty="0" smtClean="0"/>
              <a:t>The Tribunal dealt inconsistently with this issue:</a:t>
            </a:r>
          </a:p>
          <a:p>
            <a:pPr lvl="1"/>
            <a:r>
              <a:rPr lang="en-GB" dirty="0" smtClean="0"/>
              <a:t>Case W- accepted his claimed age in default of any written report</a:t>
            </a:r>
          </a:p>
          <a:p>
            <a:pPr lvl="1"/>
            <a:r>
              <a:rPr lang="en-GB" dirty="0" smtClean="0"/>
              <a:t>Case A: 1-page report accepted as ‘the most reliable evidence’</a:t>
            </a:r>
          </a:p>
          <a:p>
            <a:pPr lvl="1"/>
            <a:r>
              <a:rPr lang="en-GB" dirty="0" smtClean="0"/>
              <a:t>Case C: case remitted because no Merton-compliant assessment- then waited over a year for a new decision.</a:t>
            </a:r>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Refusal letters (RFRLs)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The UNHCR Guidelines on children’s asylum claims were rarely followed.</a:t>
            </a:r>
          </a:p>
          <a:p>
            <a:r>
              <a:rPr lang="en-GB" dirty="0" smtClean="0"/>
              <a:t>Almost always the main reasons for refusal were ‘lack of credibility’; ‘implausibility’; ‘failure to adduce evidence’.</a:t>
            </a:r>
          </a:p>
          <a:p>
            <a:r>
              <a:rPr lang="en-GB" i="1" dirty="0" smtClean="0"/>
              <a:t>‘your claim is based on information given to you by your mother, and therefore considered to be subjective. You have adduced no evidence...’</a:t>
            </a:r>
          </a:p>
          <a:p>
            <a:r>
              <a:rPr lang="en-GB" i="1" dirty="0" smtClean="0"/>
              <a:t>‘you have adduced no evidence’ to support your view that your father was taken by the Taliban...’</a:t>
            </a:r>
            <a:endParaRPr lang="en-GB" i="1"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issues in RFRLs:</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Reliance on unlawful interviews and on age assessments to dispute credibility without putting the discrepancies to the young person</a:t>
            </a:r>
          </a:p>
          <a:p>
            <a:r>
              <a:rPr lang="en-GB" dirty="0" smtClean="0"/>
              <a:t>Lack of consideration of child-specific persecution (such as being an orphan and therefore a member of a ‘particular social group’ in Afghanistan)</a:t>
            </a:r>
          </a:p>
          <a:p>
            <a:r>
              <a:rPr lang="en-GB" dirty="0" smtClean="0"/>
              <a:t>More recent RFRLs, especially from the Kent local immigration team, were immensely long, quoting long passages from cases not relevant to the young person. Hard not to believe this is not just intimidation directed at inexperienced legal representatives.</a:t>
            </a:r>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More legal issues in RFRLs: the best interests of the child...</a:t>
            </a:r>
            <a:endParaRPr lang="en-GB" dirty="0"/>
          </a:p>
        </p:txBody>
      </p:sp>
      <p:sp>
        <p:nvSpPr>
          <p:cNvPr id="3" name="Content Placeholder 2"/>
          <p:cNvSpPr>
            <a:spLocks noGrp="1"/>
          </p:cNvSpPr>
          <p:nvPr>
            <p:ph sz="quarter" idx="1"/>
          </p:nvPr>
        </p:nvSpPr>
        <p:spPr/>
        <p:txBody>
          <a:bodyPr/>
          <a:lstStyle/>
          <a:p>
            <a:r>
              <a:rPr lang="en-GB" dirty="0" smtClean="0"/>
              <a:t>Failure </a:t>
            </a:r>
            <a:r>
              <a:rPr lang="en-GB" dirty="0" smtClean="0"/>
              <a:t>to consider the best interests of the child in discussing relocation (</a:t>
            </a:r>
            <a:r>
              <a:rPr lang="en-GB" i="1" dirty="0" smtClean="0"/>
              <a:t>‘it is considered safe for you to return to Kabul...’)</a:t>
            </a:r>
          </a:p>
          <a:p>
            <a:r>
              <a:rPr lang="en-GB" dirty="0" smtClean="0"/>
              <a:t>Treating the best interests of the child as </a:t>
            </a:r>
            <a:r>
              <a:rPr lang="en-GB" dirty="0" smtClean="0"/>
              <a:t>a duty which gradually fades away as the young person approaches 18:</a:t>
            </a:r>
          </a:p>
          <a:p>
            <a:pPr lvl="2">
              <a:buNone/>
            </a:pPr>
            <a:r>
              <a:rPr lang="en-GB" i="1" dirty="0" smtClean="0"/>
              <a:t>‘You will soon turn 18 and then ..... You will no longer meet the definition of a child...’</a:t>
            </a:r>
          </a:p>
          <a:p>
            <a:pPr lvl="2">
              <a:buNone/>
            </a:pPr>
            <a:r>
              <a:rPr lang="en-GB" dirty="0" smtClean="0"/>
              <a:t>(that young person had been found to be an orphan and at risk in his home area, but...)</a:t>
            </a: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legal representation</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Of 12 cases with an initial right of appeal, 10 did not appeal. </a:t>
            </a:r>
          </a:p>
          <a:p>
            <a:r>
              <a:rPr lang="en-GB" dirty="0" smtClean="0"/>
              <a:t>Very few were explicitly advised that they had lost their case, simply that they had been granted ‘a visa’ and they could apply again later.</a:t>
            </a:r>
          </a:p>
          <a:p>
            <a:r>
              <a:rPr lang="en-GB" dirty="0" smtClean="0"/>
              <a:t>Most of these simply sent an HPDL form, with no further evidence, and no attempt to deal with the issues raised in the refusal letter.</a:t>
            </a:r>
          </a:p>
          <a:p>
            <a:r>
              <a:rPr lang="en-GB" dirty="0" smtClean="0"/>
              <a:t>All </a:t>
            </a:r>
            <a:r>
              <a:rPr lang="en-GB" dirty="0" smtClean="0"/>
              <a:t>of those applications were refused: all appealed, and all lost.</a:t>
            </a:r>
            <a:endParaRPr lang="en-GB" dirty="0" smtClean="0"/>
          </a:p>
          <a:p>
            <a:endParaRPr lang="en-GB" dirty="0" smtClean="0"/>
          </a:p>
          <a:p>
            <a:endParaRPr lang="en-GB" dirty="0" smtClean="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baleful effect of legal aid contracting...</a:t>
            </a:r>
            <a:endParaRPr lang="en-GB" dirty="0"/>
          </a:p>
        </p:txBody>
      </p:sp>
      <p:sp>
        <p:nvSpPr>
          <p:cNvPr id="3" name="Content Placeholder 2"/>
          <p:cNvSpPr>
            <a:spLocks noGrp="1"/>
          </p:cNvSpPr>
          <p:nvPr>
            <p:ph sz="quarter" idx="1"/>
          </p:nvPr>
        </p:nvSpPr>
        <p:spPr>
          <a:xfrm>
            <a:off x="612648" y="1600200"/>
            <a:ext cx="8153400" cy="4781128"/>
          </a:xfrm>
        </p:spPr>
        <p:txBody>
          <a:bodyPr>
            <a:normAutofit fontScale="92500" lnSpcReduction="10000"/>
          </a:bodyPr>
          <a:lstStyle/>
          <a:p>
            <a:r>
              <a:rPr lang="en-GB" dirty="0" smtClean="0"/>
              <a:t>At the first appeal stage, many were ‘merits failed’ by their legal representative. Several </a:t>
            </a:r>
            <a:r>
              <a:rPr lang="en-GB" dirty="0" smtClean="0"/>
              <a:t>representatives failed </a:t>
            </a:r>
            <a:r>
              <a:rPr lang="en-GB" dirty="0" smtClean="0"/>
              <a:t>to identify clear Convention grounds or valid legal arguments, and </a:t>
            </a:r>
            <a:r>
              <a:rPr lang="en-GB" dirty="0" smtClean="0"/>
              <a:t>none </a:t>
            </a:r>
            <a:r>
              <a:rPr lang="en-GB" dirty="0" smtClean="0"/>
              <a:t>applied the more generous criteria for granting legal aid to children (at that stage children with ‘borderline’ cases should have been granted legal aid</a:t>
            </a:r>
            <a:r>
              <a:rPr lang="en-GB" dirty="0" smtClean="0"/>
              <a:t>).</a:t>
            </a:r>
          </a:p>
          <a:p>
            <a:endParaRPr lang="en-GB" dirty="0" smtClean="0"/>
          </a:p>
          <a:p>
            <a:r>
              <a:rPr lang="en-GB" dirty="0" smtClean="0"/>
              <a:t>One firm ‘merits failed’ the client but offered to do the appeal </a:t>
            </a:r>
            <a:r>
              <a:rPr lang="en-GB" dirty="0" smtClean="0"/>
              <a:t>privately for </a:t>
            </a:r>
            <a:r>
              <a:rPr lang="en-GB" dirty="0" smtClean="0"/>
              <a:t>£1500. Another </a:t>
            </a:r>
            <a:r>
              <a:rPr lang="en-GB" dirty="0" smtClean="0"/>
              <a:t>legal aid firm </a:t>
            </a:r>
            <a:r>
              <a:rPr lang="en-GB" dirty="0" smtClean="0"/>
              <a:t>took on the case, appealed out of time and the child got refugee status.</a:t>
            </a:r>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Recommendations for legal representatives: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Not just training or accreditation, but a requirement that legal representatives </a:t>
            </a:r>
            <a:r>
              <a:rPr lang="en-GB" i="1" dirty="0" smtClean="0"/>
              <a:t>represent their clients, </a:t>
            </a:r>
            <a:r>
              <a:rPr lang="en-GB" dirty="0" smtClean="0"/>
              <a:t>rather </a:t>
            </a:r>
            <a:r>
              <a:rPr lang="en-GB" dirty="0" smtClean="0"/>
              <a:t>than acting as quasi- judges:</a:t>
            </a:r>
            <a:endParaRPr lang="en-GB" dirty="0" smtClean="0"/>
          </a:p>
          <a:p>
            <a:pPr>
              <a:buNone/>
            </a:pPr>
            <a:r>
              <a:rPr lang="en-GB" dirty="0" smtClean="0"/>
              <a:t>‘...</a:t>
            </a:r>
            <a:r>
              <a:rPr lang="en-GB" i="1" dirty="0" smtClean="0"/>
              <a:t> Your performance at your asylum interview was poor, ...and I opine that your account is vague and lacking in detail... I advise you that an appeal would have insufficient merit...’</a:t>
            </a:r>
          </a:p>
          <a:p>
            <a:r>
              <a:rPr lang="en-GB" dirty="0" smtClean="0"/>
              <a:t>The legal aid contracting system must eradicate perverse incentives not to appeal children’s refusals of asylum, for example the burdensome need to apply for an extension beyond £800/ approx 12 hours work on a case.</a:t>
            </a:r>
            <a:endParaRPr lang="en-GB" dirty="0" smtClean="0"/>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family tracing issue: ‘reversing the duty’</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In none of our cases was any family tracing carried out. Some RFRLs said it was not possible, and others advised the applicant to contact the Red Cross. Others said:</a:t>
            </a:r>
          </a:p>
          <a:p>
            <a:r>
              <a:rPr lang="en-GB" i="1" dirty="0" smtClean="0"/>
              <a:t>‘...you have attempted to contact your family through the Red Cross. It is considered that you are trying to contact your family </a:t>
            </a:r>
            <a:r>
              <a:rPr lang="en-GB" b="1" i="1" dirty="0" smtClean="0"/>
              <a:t>and therefore you can be reunited with them on your return...’</a:t>
            </a:r>
          </a:p>
          <a:p>
            <a:r>
              <a:rPr lang="en-GB" i="1" dirty="0" smtClean="0"/>
              <a:t>‘it is considered that you have failed to provide enough information about your family  ... It is considered that </a:t>
            </a:r>
            <a:r>
              <a:rPr lang="en-GB" b="1" i="1" dirty="0" smtClean="0"/>
              <a:t>you have failed to discharge the duty placed on you in KA’ </a:t>
            </a:r>
            <a:r>
              <a:rPr lang="en-GB" dirty="0" smtClean="0"/>
              <a:t>(we found the client’s village easily on the internet)</a:t>
            </a:r>
            <a:endParaRPr lang="en-GB" i="1"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asylum process itself does not best serve a child or young person: ex. 1</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Case X arrived aged 15. Assessed as over 18, interviewed and detained for 12 months to be sent to Greece. No initial legal advice.</a:t>
            </a:r>
          </a:p>
          <a:p>
            <a:r>
              <a:rPr lang="en-GB" dirty="0" smtClean="0"/>
              <a:t>Solicitors obtained injunction against removal (all removals to Greece stopped in 2011 – case of </a:t>
            </a:r>
            <a:r>
              <a:rPr lang="en-GB" i="1" dirty="0" smtClean="0"/>
              <a:t>NS</a:t>
            </a:r>
            <a:r>
              <a:rPr lang="en-GB" dirty="0" smtClean="0"/>
              <a:t>)</a:t>
            </a:r>
          </a:p>
          <a:p>
            <a:r>
              <a:rPr lang="en-GB" dirty="0" smtClean="0"/>
              <a:t>Case X was finally interviewed 3 years after arrival, still treated as an adult</a:t>
            </a:r>
          </a:p>
          <a:p>
            <a:r>
              <a:rPr lang="en-GB" dirty="0" smtClean="0"/>
              <a:t>On appeal, it was accepted that he had been a child on arrival, but found not to be at risk now, as an adult on his own claimed age. The judge relied on the screening interview, despite knowing that it had been carried out without proper safeguards</a:t>
            </a: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asylum process itself does not best serve a child or young person: ex. </a:t>
            </a:r>
            <a:r>
              <a:rPr lang="en-GB" dirty="0" smtClean="0"/>
              <a:t>2</a:t>
            </a:r>
            <a:endParaRPr lang="en-GB" dirty="0"/>
          </a:p>
        </p:txBody>
      </p:sp>
      <p:sp>
        <p:nvSpPr>
          <p:cNvPr id="3" name="Content Placeholder 2"/>
          <p:cNvSpPr>
            <a:spLocks noGrp="1"/>
          </p:cNvSpPr>
          <p:nvPr>
            <p:ph sz="quarter" idx="1"/>
          </p:nvPr>
        </p:nvSpPr>
        <p:spPr>
          <a:xfrm>
            <a:off x="612648" y="1600200"/>
            <a:ext cx="8153400" cy="4997152"/>
          </a:xfrm>
        </p:spPr>
        <p:txBody>
          <a:bodyPr>
            <a:normAutofit fontScale="85000" lnSpcReduction="10000"/>
          </a:bodyPr>
          <a:lstStyle/>
          <a:p>
            <a:r>
              <a:rPr lang="en-GB" dirty="0" smtClean="0"/>
              <a:t>Case Z arrived in 2007. Accepted as 15. Refused but granted 2 years’ DL. Not advised to appeal.</a:t>
            </a:r>
          </a:p>
          <a:p>
            <a:r>
              <a:rPr lang="en-GB" dirty="0" smtClean="0"/>
              <a:t>Applied for an extension of DL 2 years later. After 7 months it was refused.</a:t>
            </a:r>
          </a:p>
          <a:p>
            <a:r>
              <a:rPr lang="en-GB" dirty="0" smtClean="0"/>
              <a:t>His appeal was allowed on a technicality (s47 dual decision point). Referred back to HO for new decision. No hearing.</a:t>
            </a:r>
          </a:p>
          <a:p>
            <a:r>
              <a:rPr lang="en-GB" dirty="0" smtClean="0"/>
              <a:t>After 9 months a further refusal but not received either by client or legal representative</a:t>
            </a:r>
          </a:p>
          <a:p>
            <a:r>
              <a:rPr lang="en-GB" dirty="0" smtClean="0"/>
              <a:t>After 8 further months, Z hears that his case was refused. When Kent Law Clinic met him, he was paying a private solicitor but no idea what that solicitor was doing for him.</a:t>
            </a:r>
          </a:p>
          <a:p>
            <a:r>
              <a:rPr lang="en-GB" dirty="0" smtClean="0"/>
              <a:t>He has never had his case considered before a tribunal.</a:t>
            </a: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Kent Law Clinic’s research: ‘</a:t>
            </a:r>
            <a:r>
              <a:rPr lang="en-GB" i="1" dirty="0" smtClean="0"/>
              <a:t>How children become failed asylum-seekers</a:t>
            </a:r>
            <a:r>
              <a:rPr lang="en-GB" dirty="0" smtClean="0"/>
              <a: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In 2012, the Court of Appeal in </a:t>
            </a:r>
            <a:r>
              <a:rPr lang="en-GB" i="1" dirty="0" smtClean="0"/>
              <a:t>KA (Afghanistan) </a:t>
            </a:r>
            <a:r>
              <a:rPr lang="en-GB" dirty="0" smtClean="0"/>
              <a:t>suggested that young asylum-seekers for whom the Home Office did not endeavour to trace their families, in breach of the EU Reception Directive, may therefore have lacked corroboration of their asylum claim, and may merit ‘a remedy’.</a:t>
            </a:r>
          </a:p>
          <a:p>
            <a:pPr>
              <a:buNone/>
            </a:pPr>
            <a:endParaRPr lang="en-GB" dirty="0" smtClean="0"/>
          </a:p>
          <a:p>
            <a:r>
              <a:rPr lang="en-GB" dirty="0" smtClean="0"/>
              <a:t>Kent Law Clinic looked for young Afghan ‘failed asylum-seekers’, of which around 100 were though to be living in Kent, offering to make a fresh claim if possible, while researching what had gone wrong in their cases.</a:t>
            </a: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Circular reasoning in the Tribunal and Courts goes like this: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An appeal is dismissed on credibility grounds</a:t>
            </a:r>
          </a:p>
          <a:p>
            <a:r>
              <a:rPr lang="en-GB" dirty="0" smtClean="0"/>
              <a:t>It is </a:t>
            </a:r>
            <a:r>
              <a:rPr lang="en-GB" i="1" dirty="0" smtClean="0"/>
              <a:t>inferred from this </a:t>
            </a:r>
            <a:r>
              <a:rPr lang="en-GB" dirty="0" smtClean="0"/>
              <a:t>that the appellant has not given true information </a:t>
            </a:r>
            <a:r>
              <a:rPr lang="en-GB" i="1" dirty="0" smtClean="0"/>
              <a:t>about his family</a:t>
            </a:r>
          </a:p>
          <a:p>
            <a:r>
              <a:rPr lang="en-GB" dirty="0" smtClean="0"/>
              <a:t>Which leads to an unchallengeable finding of fact </a:t>
            </a:r>
            <a:r>
              <a:rPr lang="en-GB" i="1" dirty="0" smtClean="0"/>
              <a:t>about his family</a:t>
            </a:r>
          </a:p>
          <a:p>
            <a:r>
              <a:rPr lang="en-GB" dirty="0" smtClean="0"/>
              <a:t>Tracing may have produced useful evidence for the child</a:t>
            </a:r>
          </a:p>
          <a:p>
            <a:r>
              <a:rPr lang="en-GB" dirty="0" smtClean="0"/>
              <a:t>But because of </a:t>
            </a:r>
            <a:r>
              <a:rPr lang="en-GB" i="1" dirty="0" smtClean="0"/>
              <a:t>the finding regarding his family</a:t>
            </a:r>
            <a:r>
              <a:rPr lang="en-GB" dirty="0" smtClean="0"/>
              <a:t> it is decided that tracing would have been unsuccessful, so no loss can have arisen from the failure to trace.</a:t>
            </a: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EU: the Court of Appeal’s view of Afghan families</a:t>
            </a:r>
            <a:endParaRPr lang="en-GB" i="1" dirty="0"/>
          </a:p>
        </p:txBody>
      </p:sp>
      <p:sp>
        <p:nvSpPr>
          <p:cNvPr id="3" name="Slide Number Placeholder 2"/>
          <p:cNvSpPr>
            <a:spLocks noGrp="1"/>
          </p:cNvSpPr>
          <p:nvPr>
            <p:ph type="sldNum" sz="quarter" idx="12"/>
          </p:nvPr>
        </p:nvSpPr>
        <p:spPr/>
        <p:txBody>
          <a:bodyPr>
            <a:normAutofit fontScale="85000" lnSpcReduction="20000"/>
          </a:bodyPr>
          <a:lstStyle/>
          <a:p>
            <a:fld id="{AAFCA867-B36B-4EC0-82BE-136811EF630F}" type="slidenum">
              <a:rPr lang="en-GB" smtClean="0"/>
              <a:pPr/>
              <a:t>21</a:t>
            </a:fld>
            <a:endParaRPr lang="en-GB"/>
          </a:p>
        </p:txBody>
      </p:sp>
      <p:sp>
        <p:nvSpPr>
          <p:cNvPr id="4" name="Content Placeholder 3"/>
          <p:cNvSpPr>
            <a:spLocks noGrp="1"/>
          </p:cNvSpPr>
          <p:nvPr>
            <p:ph sz="quarter" idx="1"/>
          </p:nvPr>
        </p:nvSpPr>
        <p:spPr/>
        <p:txBody>
          <a:bodyPr>
            <a:normAutofit fontScale="77500" lnSpcReduction="20000"/>
          </a:bodyPr>
          <a:lstStyle/>
          <a:p>
            <a:r>
              <a:rPr lang="en-GB" dirty="0" smtClean="0"/>
              <a:t>Para 10:</a:t>
            </a:r>
          </a:p>
          <a:p>
            <a:pPr>
              <a:buNone/>
            </a:pPr>
            <a:r>
              <a:rPr lang="en-GB" dirty="0" smtClean="0"/>
              <a:t>Lastly, I should mention a point made by the Secretary of State which I consider to have substance. Unaccompanied children who arrive in this country from Afghanistan have done so as a result of someone, presumably their families, paying for their fare and/or for a so-called agent to arrange their journey to this country. The costs incurred by the family will have been considerable, relative to the wealth of the average Afghan family. The motivation for their incurring that cost may be that their child faces risk if he or she remains with them in Afghanistan, or it may simply be that they believe that their child will have a better life in this country. </a:t>
            </a:r>
            <a:r>
              <a:rPr lang="en-GB" b="1" dirty="0" smtClean="0"/>
              <a:t>Either way, they are unlikely to be happy to cooperate with an agent of the Secretary of State for the return of their child to Afghanistan, which would mean the waste of their investment in his or her journey here. </a:t>
            </a:r>
            <a:endParaRPr lang="en-GB"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EU: </a:t>
            </a:r>
            <a:r>
              <a:rPr lang="en-GB" dirty="0" smtClean="0"/>
              <a:t>should the courts act as a sanction against the Secretary of State?</a:t>
            </a:r>
            <a:endParaRPr lang="en-GB" i="1" dirty="0"/>
          </a:p>
        </p:txBody>
      </p:sp>
      <p:sp>
        <p:nvSpPr>
          <p:cNvPr id="3" name="Slide Number Placeholder 2"/>
          <p:cNvSpPr>
            <a:spLocks noGrp="1"/>
          </p:cNvSpPr>
          <p:nvPr>
            <p:ph type="sldNum" sz="quarter" idx="12"/>
          </p:nvPr>
        </p:nvSpPr>
        <p:spPr/>
        <p:txBody>
          <a:bodyPr>
            <a:normAutofit fontScale="85000" lnSpcReduction="20000"/>
          </a:bodyPr>
          <a:lstStyle/>
          <a:p>
            <a:fld id="{AAFCA867-B36B-4EC0-82BE-136811EF630F}" type="slidenum">
              <a:rPr lang="en-GB" smtClean="0"/>
              <a:pPr/>
              <a:t>22</a:t>
            </a:fld>
            <a:endParaRPr lang="en-GB"/>
          </a:p>
        </p:txBody>
      </p:sp>
      <p:sp>
        <p:nvSpPr>
          <p:cNvPr id="4" name="Content Placeholder 3"/>
          <p:cNvSpPr>
            <a:spLocks noGrp="1"/>
          </p:cNvSpPr>
          <p:nvPr>
            <p:ph sz="quarter" idx="1"/>
          </p:nvPr>
        </p:nvSpPr>
        <p:spPr/>
        <p:txBody>
          <a:bodyPr>
            <a:normAutofit lnSpcReduction="10000"/>
          </a:bodyPr>
          <a:lstStyle/>
          <a:p>
            <a:r>
              <a:rPr lang="en-GB" dirty="0" smtClean="0"/>
              <a:t>Para 6:</a:t>
            </a:r>
          </a:p>
          <a:p>
            <a:pPr>
              <a:buNone/>
            </a:pPr>
            <a:r>
              <a:rPr lang="en-GB" i="1" dirty="0" smtClean="0"/>
              <a:t>I do not think that the Court should require or encourage the Secretary of State to grant leave in such circumstances either in order to mark the Court's displeasure at her conduct, or as a sanction for her misconduct. I do not think that the Court should require or encourage the Secretary of State to grant leave in such circumstances either in order to mark the Court's displeasure at her conduct, or as a sanction for her misconduct.</a:t>
            </a:r>
            <a:endParaRPr lang="en-GB"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Slide Number Placeholder 2"/>
          <p:cNvSpPr>
            <a:spLocks noGrp="1"/>
          </p:cNvSpPr>
          <p:nvPr>
            <p:ph type="sldNum" sz="quarter" idx="12"/>
          </p:nvPr>
        </p:nvSpPr>
        <p:spPr/>
        <p:txBody>
          <a:bodyPr>
            <a:normAutofit fontScale="85000" lnSpcReduction="20000"/>
          </a:bodyPr>
          <a:lstStyle/>
          <a:p>
            <a:fld id="{AAFCA867-B36B-4EC0-82BE-136811EF630F}" type="slidenum">
              <a:rPr lang="en-GB" smtClean="0"/>
              <a:pPr/>
              <a:t>23</a:t>
            </a:fld>
            <a:endParaRPr lang="en-GB"/>
          </a:p>
        </p:txBody>
      </p:sp>
      <p:sp>
        <p:nvSpPr>
          <p:cNvPr id="4" name="Content Placeholder 3"/>
          <p:cNvSpPr>
            <a:spLocks noGrp="1"/>
          </p:cNvSpPr>
          <p:nvPr>
            <p:ph sz="quarter" idx="1"/>
          </p:nvPr>
        </p:nvSpPr>
        <p:spPr/>
        <p:txBody>
          <a:bodyPr>
            <a:normAutofit/>
          </a:bodyPr>
          <a:lstStyle/>
          <a:p>
            <a:r>
              <a:rPr lang="en-GB" sz="4400" dirty="0" smtClean="0"/>
              <a:t>Given the above difficulties, even to achieve a just determination for a young person, whether or not leading to a durable solution for them, would be a big achievement. </a:t>
            </a:r>
            <a:endParaRPr lang="en-GB" sz="4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references </a:t>
            </a:r>
            <a:r>
              <a:rPr lang="en-GB" sz="3100" dirty="0" smtClean="0"/>
              <a:t>(full list in the research report)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i="1" dirty="0" smtClean="0"/>
              <a:t>How children become failed asylum-seekers </a:t>
            </a:r>
            <a:r>
              <a:rPr lang="en-GB" dirty="0" smtClean="0"/>
              <a:t>University of Kent </a:t>
            </a:r>
            <a:r>
              <a:rPr lang="en-GB" dirty="0" smtClean="0"/>
              <a:t>June 2014 </a:t>
            </a:r>
            <a:r>
              <a:rPr lang="en-GB" dirty="0" smtClean="0">
                <a:hlinkClick r:id="rId3"/>
              </a:rPr>
              <a:t>http://</a:t>
            </a:r>
            <a:r>
              <a:rPr lang="en-GB" dirty="0" smtClean="0">
                <a:hlinkClick r:id="rId3"/>
              </a:rPr>
              <a:t>www.kent.ac.uk/law/clinic/how_children_become_failed_asylum-seekers.pdf</a:t>
            </a:r>
            <a:endParaRPr lang="en-GB" dirty="0" smtClean="0"/>
          </a:p>
          <a:p>
            <a:r>
              <a:rPr lang="en-GB" i="1" dirty="0" smtClean="0"/>
              <a:t>KA </a:t>
            </a:r>
            <a:r>
              <a:rPr lang="en-GB" i="1" dirty="0" smtClean="0"/>
              <a:t>(Afghanistan) </a:t>
            </a:r>
            <a:r>
              <a:rPr lang="en-GB" i="1" dirty="0" smtClean="0"/>
              <a:t>[2012] EWCA </a:t>
            </a:r>
            <a:r>
              <a:rPr lang="en-GB" i="1" dirty="0" err="1" smtClean="0"/>
              <a:t>Civ</a:t>
            </a:r>
            <a:r>
              <a:rPr lang="en-GB" i="1" dirty="0" smtClean="0"/>
              <a:t> 1014</a:t>
            </a:r>
            <a:endParaRPr lang="en-GB" i="1" dirty="0" smtClean="0"/>
          </a:p>
          <a:p>
            <a:r>
              <a:rPr lang="en-GB" i="1" dirty="0" smtClean="0"/>
              <a:t>UN Handbook </a:t>
            </a:r>
            <a:r>
              <a:rPr lang="en-GB" dirty="0" smtClean="0"/>
              <a:t>on Procedures and Criteria </a:t>
            </a:r>
            <a:r>
              <a:rPr lang="en-GB" dirty="0" smtClean="0"/>
              <a:t>for </a:t>
            </a:r>
            <a:r>
              <a:rPr lang="en-GB" dirty="0" smtClean="0"/>
              <a:t>Determining Refugee Status </a:t>
            </a:r>
            <a:r>
              <a:rPr lang="en-GB" dirty="0" smtClean="0"/>
              <a:t>under </a:t>
            </a:r>
            <a:r>
              <a:rPr lang="en-GB" dirty="0" smtClean="0"/>
              <a:t>the 1951 </a:t>
            </a:r>
            <a:r>
              <a:rPr lang="en-GB" dirty="0" smtClean="0"/>
              <a:t>Convention </a:t>
            </a:r>
            <a:r>
              <a:rPr lang="en-GB" i="1" dirty="0" smtClean="0"/>
              <a:t>R(AN </a:t>
            </a:r>
            <a:r>
              <a:rPr lang="en-GB" i="1" dirty="0" smtClean="0"/>
              <a:t>&amp; FN v SSHD) [2012] EWCA </a:t>
            </a:r>
            <a:r>
              <a:rPr lang="en-GB" i="1" dirty="0" err="1" smtClean="0"/>
              <a:t>Civ</a:t>
            </a:r>
            <a:r>
              <a:rPr lang="en-GB" i="1" dirty="0" smtClean="0"/>
              <a:t> 1636; </a:t>
            </a:r>
            <a:endParaRPr lang="en-GB" i="1" dirty="0" smtClean="0"/>
          </a:p>
          <a:p>
            <a:r>
              <a:rPr lang="en-GB" i="1" dirty="0" smtClean="0"/>
              <a:t>VS </a:t>
            </a:r>
            <a:r>
              <a:rPr lang="en-GB" i="1" dirty="0" smtClean="0"/>
              <a:t>v SSHD [2014] EWHC 2483 (QB</a:t>
            </a:r>
            <a:r>
              <a:rPr lang="en-GB" i="1" dirty="0" smtClean="0"/>
              <a:t>)</a:t>
            </a:r>
          </a:p>
          <a:p>
            <a:r>
              <a:rPr lang="en-GB" i="1" dirty="0" smtClean="0"/>
              <a:t>LQ (Afghanistan) [2008] UKIAT 00005</a:t>
            </a:r>
          </a:p>
          <a:p>
            <a:r>
              <a:rPr lang="en-GB" i="1" dirty="0" smtClean="0"/>
              <a:t>EU (Afghanistan) </a:t>
            </a:r>
            <a:r>
              <a:rPr lang="en-GB" dirty="0" smtClean="0"/>
              <a:t>[2013] EWCA </a:t>
            </a:r>
            <a:r>
              <a:rPr lang="en-GB" dirty="0" err="1" smtClean="0"/>
              <a:t>Civ</a:t>
            </a:r>
            <a:r>
              <a:rPr lang="en-GB" dirty="0" smtClean="0"/>
              <a:t> 32 </a:t>
            </a:r>
            <a:endParaRPr lang="en-GB" i="1" dirty="0" smtClean="0"/>
          </a:p>
          <a:p>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24</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Basic requirements or elements of how to arrive at a durable solution for a child: some suggestions</a:t>
            </a:r>
            <a:endParaRPr lang="en-GB" sz="2800" dirty="0"/>
          </a:p>
        </p:txBody>
      </p:sp>
      <p:sp>
        <p:nvSpPr>
          <p:cNvPr id="3" name="Content Placeholder 2"/>
          <p:cNvSpPr>
            <a:spLocks noGrp="1"/>
          </p:cNvSpPr>
          <p:nvPr>
            <p:ph sz="quarter" idx="1"/>
          </p:nvPr>
        </p:nvSpPr>
        <p:spPr/>
        <p:txBody>
          <a:bodyPr>
            <a:normAutofit/>
          </a:bodyPr>
          <a:lstStyle/>
          <a:p>
            <a:r>
              <a:rPr lang="en-GB" dirty="0" smtClean="0"/>
              <a:t>Any migrant child or young person must be given enough time and the right conditions to enable them to explain their circumstances as fully as they can. </a:t>
            </a:r>
          </a:p>
          <a:p>
            <a:pPr>
              <a:buNone/>
            </a:pPr>
            <a:endParaRPr lang="en-GB" dirty="0" smtClean="0"/>
          </a:p>
          <a:p>
            <a:r>
              <a:rPr lang="en-GB" dirty="0" smtClean="0"/>
              <a:t>Such explanation not to be a once-and-for-all asylum interview, which is then forensically and nit-</a:t>
            </a:r>
            <a:r>
              <a:rPr lang="en-GB" dirty="0" err="1" smtClean="0"/>
              <a:t>pickingly</a:t>
            </a:r>
            <a:r>
              <a:rPr lang="en-GB" dirty="0" smtClean="0"/>
              <a:t> examined for tiny differences with other information given by or on behalf of the child</a:t>
            </a:r>
          </a:p>
          <a:p>
            <a:endParaRPr lang="en-GB" dirty="0" smtClean="0"/>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Even for young people who may not have an asylum claim...</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As a minimum, any initial decision-making process  must consider adopting a shared burden of proof, or, at least, putting into practice the UN Handbook, which requires a shared burden of establishing the facts (UN Handbook </a:t>
            </a:r>
            <a:r>
              <a:rPr lang="en-GB" dirty="0" err="1" smtClean="0"/>
              <a:t>para</a:t>
            </a:r>
            <a:r>
              <a:rPr lang="en-GB" dirty="0" smtClean="0"/>
              <a:t> 196)</a:t>
            </a:r>
          </a:p>
          <a:p>
            <a:pPr lvl="1">
              <a:buNone/>
            </a:pPr>
            <a:r>
              <a:rPr lang="en-GB" i="1" dirty="0" smtClean="0"/>
              <a:t>‘...Thus</a:t>
            </a:r>
            <a:r>
              <a:rPr lang="en-GB" i="1" dirty="0" smtClean="0"/>
              <a:t>, while the </a:t>
            </a:r>
            <a:r>
              <a:rPr lang="en-GB" i="1" dirty="0" smtClean="0"/>
              <a:t>burden </a:t>
            </a:r>
            <a:r>
              <a:rPr lang="en-GB" i="1" dirty="0" smtClean="0"/>
              <a:t>of proof in principle rests on the </a:t>
            </a:r>
            <a:r>
              <a:rPr lang="en-GB" i="1" dirty="0" smtClean="0"/>
              <a:t>applicant</a:t>
            </a:r>
            <a:r>
              <a:rPr lang="en-GB" i="1" dirty="0" smtClean="0"/>
              <a:t>, the duty to ascertain and evaluate all the </a:t>
            </a:r>
            <a:r>
              <a:rPr lang="en-GB" i="1" dirty="0" smtClean="0"/>
              <a:t>relevant </a:t>
            </a:r>
            <a:r>
              <a:rPr lang="en-GB" i="1" dirty="0" smtClean="0"/>
              <a:t>facts is shared between the applicant and </a:t>
            </a:r>
            <a:r>
              <a:rPr lang="en-GB" i="1" dirty="0" smtClean="0"/>
              <a:t>the </a:t>
            </a:r>
            <a:r>
              <a:rPr lang="en-GB" i="1" dirty="0" smtClean="0"/>
              <a:t>examiner. Indeed, in some cases, it may </a:t>
            </a:r>
            <a:r>
              <a:rPr lang="en-GB" i="1" dirty="0" smtClean="0"/>
              <a:t>be </a:t>
            </a:r>
            <a:r>
              <a:rPr lang="en-GB" i="1" dirty="0" smtClean="0"/>
              <a:t>for the examiner to use all the means at </a:t>
            </a:r>
            <a:r>
              <a:rPr lang="en-GB" i="1" dirty="0" smtClean="0"/>
              <a:t>his </a:t>
            </a:r>
            <a:r>
              <a:rPr lang="en-GB" i="1" dirty="0" smtClean="0"/>
              <a:t>disposal to produce the necessary evidence in </a:t>
            </a:r>
            <a:r>
              <a:rPr lang="en-GB" i="1" dirty="0" smtClean="0"/>
              <a:t>support </a:t>
            </a:r>
            <a:r>
              <a:rPr lang="en-GB" i="1" dirty="0" smtClean="0"/>
              <a:t>of the application</a:t>
            </a:r>
            <a:r>
              <a:rPr lang="en-GB" i="1" dirty="0" smtClean="0"/>
              <a:t>...’</a:t>
            </a:r>
            <a:endParaRPr lang="en-GB" i="1" dirty="0" smtClean="0"/>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basic requirements...</a:t>
            </a:r>
            <a:endParaRPr lang="en-GB" dirty="0"/>
          </a:p>
        </p:txBody>
      </p:sp>
      <p:sp>
        <p:nvSpPr>
          <p:cNvPr id="3" name="Content Placeholder 2"/>
          <p:cNvSpPr>
            <a:spLocks noGrp="1"/>
          </p:cNvSpPr>
          <p:nvPr>
            <p:ph sz="quarter" idx="1"/>
          </p:nvPr>
        </p:nvSpPr>
        <p:spPr/>
        <p:txBody>
          <a:bodyPr>
            <a:normAutofit/>
          </a:bodyPr>
          <a:lstStyle/>
          <a:p>
            <a:r>
              <a:rPr lang="en-GB" dirty="0" smtClean="0"/>
              <a:t>Whatever it takes to confront the ‘culture of disbelief</a:t>
            </a:r>
            <a:r>
              <a:rPr lang="en-GB" dirty="0" smtClean="0"/>
              <a:t>’, particularly in the Home Office, but also in the tribunal, must be done. </a:t>
            </a:r>
          </a:p>
          <a:p>
            <a:pPr>
              <a:buNone/>
            </a:pPr>
            <a:endParaRPr lang="en-GB" dirty="0" smtClean="0"/>
          </a:p>
          <a:p>
            <a:r>
              <a:rPr lang="en-GB" dirty="0" smtClean="0"/>
              <a:t>Nothing </a:t>
            </a:r>
            <a:r>
              <a:rPr lang="en-GB" dirty="0" smtClean="0"/>
              <a:t>will be achieved without doing this</a:t>
            </a:r>
            <a:r>
              <a:rPr lang="en-GB" dirty="0" smtClean="0"/>
              <a:t>; - but see what Damien Green said to Kent County Council, begging for proper funding for councils to assist all young people covered by the leaving care provisions:</a:t>
            </a:r>
            <a:endParaRPr lang="en-GB" dirty="0" smtClean="0"/>
          </a:p>
          <a:p>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House of Commons Education Committee HC 149-1: evidence: q 138</a:t>
            </a:r>
            <a:endParaRPr lang="en-GB" dirty="0"/>
          </a:p>
        </p:txBody>
      </p:sp>
      <p:sp>
        <p:nvSpPr>
          <p:cNvPr id="3" name="Content Placeholder 2"/>
          <p:cNvSpPr>
            <a:spLocks noGrp="1"/>
          </p:cNvSpPr>
          <p:nvPr>
            <p:ph sz="quarter" idx="1"/>
          </p:nvPr>
        </p:nvSpPr>
        <p:spPr>
          <a:ln w="76200">
            <a:solidFill>
              <a:srgbClr val="00B0F0"/>
            </a:solidFill>
          </a:ln>
        </p:spPr>
        <p:txBody>
          <a:bodyPr/>
          <a:lstStyle/>
          <a:p>
            <a:pPr>
              <a:buNone/>
            </a:pPr>
            <a:r>
              <a:rPr lang="en-GB" b="1" dirty="0" smtClean="0"/>
              <a:t>Damian Green</a:t>
            </a:r>
            <a:r>
              <a:rPr lang="en-GB" dirty="0" smtClean="0"/>
              <a:t>: I do not have the costs in front of me, but you make the point that this has to be money that comes from somewhere. Again, I return to the point that that would send quite a powerful signal around the world: get to Britain before you are 18, and you can then live off the British taxpayer until you are 24. I do not think that would be a helpful signal, either for the individuals themselves or certainly for the British taxpayer. </a:t>
            </a:r>
            <a:endParaRPr lang="en-GB" dirty="0"/>
          </a:p>
        </p:txBody>
      </p:sp>
      <p:sp>
        <p:nvSpPr>
          <p:cNvPr id="4" name="Oval 3"/>
          <p:cNvSpPr/>
          <p:nvPr/>
        </p:nvSpPr>
        <p:spPr>
          <a:xfrm>
            <a:off x="3419872" y="184482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normAutofit fontScale="85000" lnSpcReduction="20000"/>
          </a:bodyPr>
          <a:lstStyle/>
          <a:p>
            <a:fld id="{AAFCA867-B36B-4EC0-82BE-136811EF630F}"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Our research showed how a </a:t>
            </a:r>
            <a:r>
              <a:rPr lang="en-GB" sz="3600" dirty="0" smtClean="0"/>
              <a:t>messed –up asylum claim is</a:t>
            </a:r>
            <a:r>
              <a:rPr lang="en-GB" sz="3600" dirty="0" smtClean="0"/>
              <a:t> </a:t>
            </a:r>
            <a:r>
              <a:rPr lang="en-GB" sz="3600" i="1" dirty="0" smtClean="0"/>
              <a:t>not </a:t>
            </a:r>
            <a:r>
              <a:rPr lang="en-GB" sz="3600" dirty="0" smtClean="0"/>
              <a:t>a durable </a:t>
            </a:r>
            <a:r>
              <a:rPr lang="en-GB" sz="3600" dirty="0" smtClean="0"/>
              <a:t>solution.</a:t>
            </a:r>
            <a:endParaRPr lang="en-GB" sz="3600" dirty="0"/>
          </a:p>
        </p:txBody>
      </p:sp>
      <p:sp>
        <p:nvSpPr>
          <p:cNvPr id="3" name="Content Placeholder 2"/>
          <p:cNvSpPr>
            <a:spLocks noGrp="1"/>
          </p:cNvSpPr>
          <p:nvPr>
            <p:ph sz="quarter" idx="1"/>
          </p:nvPr>
        </p:nvSpPr>
        <p:spPr>
          <a:xfrm>
            <a:off x="612648" y="1600200"/>
            <a:ext cx="8153400" cy="4853136"/>
          </a:xfrm>
        </p:spPr>
        <p:txBody>
          <a:bodyPr>
            <a:normAutofit/>
          </a:bodyPr>
          <a:lstStyle/>
          <a:p>
            <a:pPr marL="0" indent="0">
              <a:buNone/>
            </a:pPr>
            <a:r>
              <a:rPr lang="en-GB" dirty="0" smtClean="0"/>
              <a:t>Some of the problems we found:</a:t>
            </a:r>
            <a:endParaRPr lang="en-GB" dirty="0" smtClean="0"/>
          </a:p>
          <a:p>
            <a:r>
              <a:rPr lang="en-GB" dirty="0" smtClean="0"/>
              <a:t>Unlawful interviews, including unlawful detention, on and shortly after arrival;</a:t>
            </a:r>
          </a:p>
          <a:p>
            <a:r>
              <a:rPr lang="en-GB" dirty="0" smtClean="0"/>
              <a:t>Age assessments as older than claimed age</a:t>
            </a:r>
            <a:r>
              <a:rPr lang="en-GB" dirty="0" smtClean="0"/>
              <a:t>: no </a:t>
            </a:r>
            <a:r>
              <a:rPr lang="en-GB" i="1" dirty="0" smtClean="0"/>
              <a:t>Merton-</a:t>
            </a:r>
            <a:r>
              <a:rPr lang="en-GB" dirty="0" smtClean="0"/>
              <a:t>compliant assessment </a:t>
            </a:r>
            <a:r>
              <a:rPr lang="en-GB" dirty="0" smtClean="0"/>
              <a:t>provided </a:t>
            </a:r>
            <a:r>
              <a:rPr lang="en-GB" dirty="0" smtClean="0"/>
              <a:t>until later or at all</a:t>
            </a:r>
          </a:p>
          <a:p>
            <a:r>
              <a:rPr lang="en-GB" dirty="0" smtClean="0"/>
              <a:t>Poor legal advice, </a:t>
            </a:r>
            <a:r>
              <a:rPr lang="en-GB" dirty="0" smtClean="0"/>
              <a:t>especially</a:t>
            </a:r>
          </a:p>
          <a:p>
            <a:pPr lvl="1"/>
            <a:r>
              <a:rPr lang="en-GB" dirty="0" smtClean="0"/>
              <a:t>failure </a:t>
            </a:r>
            <a:r>
              <a:rPr lang="en-GB" dirty="0" smtClean="0"/>
              <a:t>to appeal a first refusal of asylum</a:t>
            </a:r>
          </a:p>
          <a:p>
            <a:pPr lvl="1"/>
            <a:r>
              <a:rPr lang="en-GB" dirty="0" smtClean="0"/>
              <a:t>Further application for leave to remain at 17 ½ not supported by any or any fresh </a:t>
            </a:r>
            <a:r>
              <a:rPr lang="en-GB" dirty="0" smtClean="0"/>
              <a:t>evidence</a:t>
            </a:r>
            <a:endParaRPr lang="en-GB" dirty="0" smtClean="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7</a:t>
            </a:fld>
            <a:endParaRPr lang="en-GB"/>
          </a:p>
        </p:txBody>
      </p:sp>
    </p:spTree>
    <p:extLst>
      <p:ext uri="{BB962C8B-B14F-4D97-AF65-F5344CB8AC3E}">
        <p14:creationId xmlns:p14="http://schemas.microsoft.com/office/powerpoint/2010/main" xmlns="" val="2532187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problems found in our cases: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Refusals relying on ‘evidence’ unlawfully obtained and ‘discrepancies’ (for example from an age assessment) not shown to or put to the young person</a:t>
            </a:r>
          </a:p>
          <a:p>
            <a:r>
              <a:rPr lang="en-GB" dirty="0" smtClean="0"/>
              <a:t>The issue of family tracing was often used to discredit the young person’s claim.</a:t>
            </a:r>
          </a:p>
          <a:p>
            <a:r>
              <a:rPr lang="en-GB" dirty="0" smtClean="0"/>
              <a:t>Home Office and Tribunal consideration laced with the ‘culture of disbelief’</a:t>
            </a:r>
          </a:p>
          <a:p>
            <a:r>
              <a:rPr lang="en-GB" dirty="0" smtClean="0"/>
              <a:t>In particular, the Tribunals and eventually even the Court of Appeal showing clear circular reasoning in relation to family tracing</a:t>
            </a:r>
            <a:endParaRPr lang="en-GB"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quick examples: no proper evidence record</a:t>
            </a:r>
            <a:endParaRPr lang="en-GB" dirty="0"/>
          </a:p>
        </p:txBody>
      </p:sp>
      <p:sp>
        <p:nvSpPr>
          <p:cNvPr id="3" name="Content Placeholder 2"/>
          <p:cNvSpPr>
            <a:spLocks noGrp="1"/>
          </p:cNvSpPr>
          <p:nvPr>
            <p:ph sz="quarter" idx="1"/>
          </p:nvPr>
        </p:nvSpPr>
        <p:spPr/>
        <p:txBody>
          <a:bodyPr>
            <a:normAutofit fontScale="92500" lnSpcReduction="20000"/>
          </a:bodyPr>
          <a:lstStyle/>
          <a:p>
            <a:r>
              <a:rPr lang="en-GB" b="1" dirty="0" smtClean="0"/>
              <a:t>Case 5 </a:t>
            </a:r>
            <a:r>
              <a:rPr lang="en-GB" dirty="0" smtClean="0"/>
              <a:t>was recorded as having in his jacket pocket a notebook containing telephone numbers. The notebook was not kept as evidence. No official attempted to telephone any of the numbers, nor was the applicant properly asked where the notebook came from. This notebook was relied on that he had been untruthful about his family. </a:t>
            </a:r>
          </a:p>
          <a:p>
            <a:r>
              <a:rPr lang="en-GB" dirty="0" smtClean="0"/>
              <a:t>He explained to Kent Law Clinic that he had been smuggled to the UK in a refrigerated lorry, and given five jackets, to keep him warm. We were the first people in several years, to have interviewed him properly.</a:t>
            </a:r>
            <a:endParaRPr lang="en-GB" b="1" dirty="0"/>
          </a:p>
        </p:txBody>
      </p:sp>
      <p:sp>
        <p:nvSpPr>
          <p:cNvPr id="4" name="Slide Number Placeholder 3"/>
          <p:cNvSpPr>
            <a:spLocks noGrp="1"/>
          </p:cNvSpPr>
          <p:nvPr>
            <p:ph type="sldNum" sz="quarter" idx="12"/>
          </p:nvPr>
        </p:nvSpPr>
        <p:spPr/>
        <p:txBody>
          <a:bodyPr>
            <a:normAutofit fontScale="85000" lnSpcReduction="20000"/>
          </a:bodyPr>
          <a:lstStyle/>
          <a:p>
            <a:fld id="{AAFCA867-B36B-4EC0-82BE-136811EF630F}" type="slidenum">
              <a:rPr lang="en-GB" smtClean="0"/>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198</TotalTime>
  <Words>2430</Words>
  <Application>Microsoft Office PowerPoint</Application>
  <PresentationFormat>On-screen Show (4:3)</PresentationFormat>
  <Paragraphs>157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Failed asylum-seekers- what do their cases show us about a durable solution?  UK Connect Conference 19/9/2014</vt:lpstr>
      <vt:lpstr>Kent Law Clinic’s research: ‘How children become failed asylum-seekers’</vt:lpstr>
      <vt:lpstr>Basic requirements or elements of how to arrive at a durable solution for a child: some suggestions</vt:lpstr>
      <vt:lpstr>Even for young people who may not have an asylum claim...</vt:lpstr>
      <vt:lpstr>More basic requirements...</vt:lpstr>
      <vt:lpstr>House of Commons Education Committee HC 149-1: evidence: q 138</vt:lpstr>
      <vt:lpstr>Our research showed how a messed –up asylum claim is not a durable solution.</vt:lpstr>
      <vt:lpstr>Further problems found in our cases:</vt:lpstr>
      <vt:lpstr>Some quick examples: no proper evidence record</vt:lpstr>
      <vt:lpstr>Age assessments:</vt:lpstr>
      <vt:lpstr>Reasons for Refusal letters (RFRLs)</vt:lpstr>
      <vt:lpstr>Legal issues in RFRLs:</vt:lpstr>
      <vt:lpstr>More legal issues in RFRLs: the best interests of the child...</vt:lpstr>
      <vt:lpstr>Problems with legal representation</vt:lpstr>
      <vt:lpstr>The baleful effect of legal aid contracting...</vt:lpstr>
      <vt:lpstr>Recommendations for legal representatives:</vt:lpstr>
      <vt:lpstr>The family tracing issue: ‘reversing the duty’</vt:lpstr>
      <vt:lpstr>The asylum process itself does not best serve a child or young person: ex. 1</vt:lpstr>
      <vt:lpstr>The asylum process itself does not best serve a child or young person: ex. 2</vt:lpstr>
      <vt:lpstr>Circular reasoning in the Tribunal and Courts goes like this:</vt:lpstr>
      <vt:lpstr>EU: the Court of Appeal’s view of Afghan families</vt:lpstr>
      <vt:lpstr>EU: should the courts act as a sanction against the Secretary of State?</vt:lpstr>
      <vt:lpstr>Conclusion:</vt:lpstr>
      <vt:lpstr>Some references (full list in the research report)</vt:lpstr>
    </vt:vector>
  </TitlesOfParts>
  <Company>University of Kent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Failed asylum-seekers- what could a durable solution have offered them?  UK Connect Conference 19/9/2014</dc:title>
  <dc:creator>S.F.York</dc:creator>
  <cp:lastModifiedBy>Windows User</cp:lastModifiedBy>
  <cp:revision>42</cp:revision>
  <dcterms:created xsi:type="dcterms:W3CDTF">2014-09-11T08:36:51Z</dcterms:created>
  <dcterms:modified xsi:type="dcterms:W3CDTF">2014-09-14T18:04:06Z</dcterms:modified>
</cp:coreProperties>
</file>